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image" Target="../media/image6.png"/><Relationship Id="rId2" Type="http://schemas.openxmlformats.org/officeDocument/2006/relationships/image" Target="../media/image5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 descr="道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8295" y="0"/>
            <a:ext cx="1252093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824855" y="0"/>
            <a:ext cx="8977630" cy="6858000"/>
            <a:chOff x="9173" y="0"/>
            <a:chExt cx="14138" cy="10800"/>
          </a:xfrm>
          <a:blipFill rotWithShape="1">
            <a:blip r:embed="rId2"/>
            <a:stretch>
              <a:fillRect r="20000"/>
            </a:stretch>
          </a:blipFill>
        </p:grpSpPr>
        <p:sp>
          <p:nvSpPr>
            <p:cNvPr id="8" name="等腰三角形 7"/>
            <p:cNvSpPr/>
            <p:nvPr/>
          </p:nvSpPr>
          <p:spPr>
            <a:xfrm rot="10800000">
              <a:off x="9173" y="0"/>
              <a:ext cx="10027" cy="598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6200000">
              <a:off x="13794" y="2006"/>
              <a:ext cx="7213" cy="3601"/>
            </a:xfrm>
            <a:prstGeom prst="triangle">
              <a:avLst>
                <a:gd name="adj" fmla="val 40316"/>
              </a:avLst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0293" y="4594"/>
              <a:ext cx="13019" cy="6206"/>
            </a:xfrm>
            <a:prstGeom prst="triangle">
              <a:avLst>
                <a:gd name="adj" fmla="val 39989"/>
              </a:avLst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5" name="图片 14" descr="生成主体图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1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6565" y="2844165"/>
            <a:ext cx="6646545" cy="1287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考虑驾驶员心理的</a:t>
            </a:r>
            <a:endParaRPr lang="zh-CN" altLang="en-US" sz="32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32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节假日高速公路拥堵缓解系</a:t>
            </a:r>
            <a:r>
              <a:rPr lang="zh-CN" altLang="en-US" sz="32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统</a:t>
            </a:r>
            <a:endParaRPr lang="zh-CN" altLang="en-US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-419735" y="4503420"/>
            <a:ext cx="8825230" cy="1521460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93675" y="4576445"/>
            <a:ext cx="5565775" cy="1111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小组编号：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小组成员：王嘉璐、吴文钧、郭书铭、陈凯悦、张泱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指导教师：赵池航、李铁柱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抠图操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36955"/>
            <a:ext cx="5168900" cy="5168900"/>
          </a:xfrm>
          <a:prstGeom prst="rect">
            <a:avLst/>
          </a:prstGeom>
          <a:effectLst>
            <a:outerShdw blurRad="50800" dist="38100" dir="2700000" sx="101000" sy="101000" algn="tl" rotWithShape="0">
              <a:schemeClr val="tx1">
                <a:alpha val="40000"/>
              </a:schemeClr>
            </a:outerShdw>
          </a:effectLst>
        </p:spPr>
      </p:pic>
      <p:sp>
        <p:nvSpPr>
          <p:cNvPr id="3" name="十字形 2"/>
          <p:cNvSpPr/>
          <p:nvPr/>
        </p:nvSpPr>
        <p:spPr>
          <a:xfrm flipV="1">
            <a:off x="247015" y="3920490"/>
            <a:ext cx="5577840" cy="76200"/>
          </a:xfrm>
          <a:prstGeom prst="plus">
            <a:avLst>
              <a:gd name="adj" fmla="val 50000"/>
            </a:avLst>
          </a:prstGeom>
          <a:gradFill>
            <a:gsLst>
              <a:gs pos="0">
                <a:schemeClr val="bg1">
                  <a:alpha val="100000"/>
                </a:schemeClr>
              </a:gs>
              <a:gs pos="5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道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0"/>
            <a:ext cx="1252791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270"/>
            <a:ext cx="12294870" cy="694626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1372870" y="-632460"/>
            <a:ext cx="8054340" cy="8208010"/>
          </a:xfrm>
          <a:prstGeom prst="ellipse">
            <a:avLst/>
          </a:prstGeom>
          <a:solidFill>
            <a:srgbClr val="82BAD9">
              <a:alpha val="85000"/>
            </a:srgbClr>
          </a:solidFill>
          <a:ln>
            <a:noFill/>
          </a:ln>
          <a:effectLst>
            <a:outerShdw blurRad="533400" dist="38100" sx="104000" sy="104000" algn="l" rotWithShape="0">
              <a:schemeClr val="accent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2581910" y="-115570"/>
            <a:ext cx="6928485" cy="7060565"/>
          </a:xfrm>
          <a:prstGeom prst="ellipse">
            <a:avLst/>
          </a:prstGeom>
          <a:blipFill rotWithShape="1">
            <a:blip r:embed="rId2"/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5441315" y="537845"/>
            <a:ext cx="5938520" cy="958850"/>
            <a:chOff x="8947" y="1045"/>
            <a:chExt cx="9352" cy="1510"/>
          </a:xfrm>
          <a:effectLst>
            <a:outerShdw blurRad="241300" dist="38100" dir="2700000" sx="101000" sy="101000" algn="tl" rotWithShape="0">
              <a:prstClr val="black">
                <a:alpha val="32000"/>
              </a:prstClr>
            </a:outerShdw>
          </a:effectLst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8947" y="1045"/>
              <a:ext cx="9353" cy="15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82BAD9"/>
                </a:gs>
              </a:gsLst>
              <a:lin ang="191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9260" y="1231"/>
              <a:ext cx="1152" cy="11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696585" y="732790"/>
            <a:ext cx="75374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6634480" y="614045"/>
            <a:ext cx="44392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项目背景介绍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组合 14"/>
          <p:cNvGrpSpPr/>
          <p:nvPr>
            <p:custDataLst>
              <p:tags r:id="rId8"/>
            </p:custDataLst>
          </p:nvPr>
        </p:nvGrpSpPr>
        <p:grpSpPr>
          <a:xfrm>
            <a:off x="5891530" y="1779905"/>
            <a:ext cx="5938520" cy="958850"/>
            <a:chOff x="8947" y="1045"/>
            <a:chExt cx="9352" cy="1510"/>
          </a:xfrm>
          <a:effectLst>
            <a:outerShdw blurRad="254000" dist="38100" dir="2700000" sx="101000" sy="101000" algn="tl" rotWithShape="0">
              <a:prstClr val="black">
                <a:alpha val="32000"/>
              </a:prstClr>
            </a:outerShdw>
          </a:effectLst>
        </p:grpSpPr>
        <p:sp>
          <p:nvSpPr>
            <p:cNvPr id="16" name="圆角矩形 15"/>
            <p:cNvSpPr/>
            <p:nvPr>
              <p:custDataLst>
                <p:tags r:id="rId9"/>
              </p:custDataLst>
            </p:nvPr>
          </p:nvSpPr>
          <p:spPr>
            <a:xfrm>
              <a:off x="8947" y="1045"/>
              <a:ext cx="9353" cy="15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82BAD9"/>
                </a:gs>
              </a:gsLst>
              <a:lin ang="191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9260" y="1231"/>
              <a:ext cx="1152" cy="11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>
            <p:custDataLst>
              <p:tags r:id="rId11"/>
            </p:custDataLst>
          </p:nvPr>
        </p:nvGrpSpPr>
        <p:grpSpPr>
          <a:xfrm>
            <a:off x="6131560" y="3043555"/>
            <a:ext cx="5938520" cy="958850"/>
            <a:chOff x="8947" y="1045"/>
            <a:chExt cx="9352" cy="1510"/>
          </a:xfrm>
          <a:effectLst>
            <a:outerShdw blurRad="241300" dist="38100" dir="2700000" sx="101000" sy="101000" algn="tl" rotWithShape="0">
              <a:prstClr val="black">
                <a:alpha val="31000"/>
              </a:prstClr>
            </a:outerShdw>
          </a:effectLst>
        </p:grpSpPr>
        <p:sp>
          <p:nvSpPr>
            <p:cNvPr id="19" name="圆角矩形 18"/>
            <p:cNvSpPr/>
            <p:nvPr>
              <p:custDataLst>
                <p:tags r:id="rId12"/>
              </p:custDataLst>
            </p:nvPr>
          </p:nvSpPr>
          <p:spPr>
            <a:xfrm>
              <a:off x="8947" y="1045"/>
              <a:ext cx="9353" cy="15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82BAD9"/>
                </a:gs>
              </a:gsLst>
              <a:lin ang="191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13"/>
              </p:custDataLst>
            </p:nvPr>
          </p:nvSpPr>
          <p:spPr>
            <a:xfrm>
              <a:off x="9260" y="1231"/>
              <a:ext cx="1152" cy="11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>
            <p:custDataLst>
              <p:tags r:id="rId14"/>
            </p:custDataLst>
          </p:nvPr>
        </p:nvGrpSpPr>
        <p:grpSpPr>
          <a:xfrm>
            <a:off x="5942330" y="4351020"/>
            <a:ext cx="5938520" cy="958850"/>
            <a:chOff x="8947" y="1045"/>
            <a:chExt cx="9352" cy="1510"/>
          </a:xfrm>
          <a:effectLst>
            <a:outerShdw blurRad="241300" dist="38100" dir="2700000" sx="101000" sy="101000" algn="tl" rotWithShape="0">
              <a:prstClr val="black">
                <a:alpha val="31000"/>
              </a:prstClr>
            </a:outerShdw>
          </a:effectLst>
        </p:grpSpPr>
        <p:sp>
          <p:nvSpPr>
            <p:cNvPr id="22" name="圆角矩形 21"/>
            <p:cNvSpPr/>
            <p:nvPr>
              <p:custDataLst>
                <p:tags r:id="rId15"/>
              </p:custDataLst>
            </p:nvPr>
          </p:nvSpPr>
          <p:spPr>
            <a:xfrm>
              <a:off x="8947" y="1045"/>
              <a:ext cx="9353" cy="15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82BAD9"/>
                </a:gs>
              </a:gsLst>
              <a:lin ang="191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>
              <p:custDataLst>
                <p:tags r:id="rId16"/>
              </p:custDataLst>
            </p:nvPr>
          </p:nvSpPr>
          <p:spPr>
            <a:xfrm>
              <a:off x="9260" y="1231"/>
              <a:ext cx="1152" cy="11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>
            <p:custDataLst>
              <p:tags r:id="rId17"/>
            </p:custDataLst>
          </p:nvPr>
        </p:nvGrpSpPr>
        <p:grpSpPr>
          <a:xfrm>
            <a:off x="5441315" y="5658485"/>
            <a:ext cx="5938520" cy="958850"/>
            <a:chOff x="8947" y="1045"/>
            <a:chExt cx="9352" cy="1510"/>
          </a:xfrm>
          <a:effectLst>
            <a:outerShdw blurRad="241300" dist="38100" dir="2700000" sx="101000" sy="101000" algn="tl" rotWithShape="0">
              <a:prstClr val="black">
                <a:alpha val="31000"/>
              </a:prstClr>
            </a:outerShdw>
          </a:effectLst>
        </p:grpSpPr>
        <p:sp>
          <p:nvSpPr>
            <p:cNvPr id="25" name="圆角矩形 24"/>
            <p:cNvSpPr/>
            <p:nvPr>
              <p:custDataLst>
                <p:tags r:id="rId18"/>
              </p:custDataLst>
            </p:nvPr>
          </p:nvSpPr>
          <p:spPr>
            <a:xfrm>
              <a:off x="8947" y="1045"/>
              <a:ext cx="9353" cy="151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/>
                </a:gs>
                <a:gs pos="100000">
                  <a:srgbClr val="82BAD9"/>
                </a:gs>
              </a:gsLst>
              <a:lin ang="1914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>
              <p:custDataLst>
                <p:tags r:id="rId19"/>
              </p:custDataLst>
            </p:nvPr>
          </p:nvSpPr>
          <p:spPr>
            <a:xfrm>
              <a:off x="9260" y="1231"/>
              <a:ext cx="1152" cy="11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7" name="图片 26" descr="无人机主体3"/>
          <p:cNvPicPr>
            <a:picLocks noChangeAspect="1"/>
          </p:cNvPicPr>
          <p:nvPr/>
        </p:nvPicPr>
        <p:blipFill>
          <a:blip r:embed="rId20"/>
          <a:srcRect t="36085" b="7701"/>
          <a:stretch>
            <a:fillRect/>
          </a:stretch>
        </p:blipFill>
        <p:spPr>
          <a:xfrm>
            <a:off x="286385" y="1546225"/>
            <a:ext cx="6085205" cy="3420745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21"/>
            </p:custDataLst>
          </p:nvPr>
        </p:nvSpPr>
        <p:spPr>
          <a:xfrm>
            <a:off x="6144895" y="1971675"/>
            <a:ext cx="75374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2"/>
            </p:custDataLst>
          </p:nvPr>
        </p:nvSpPr>
        <p:spPr>
          <a:xfrm>
            <a:off x="6378575" y="3232785"/>
            <a:ext cx="75374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>
            <a:off x="6186805" y="4554855"/>
            <a:ext cx="75374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4"/>
            </p:custDataLst>
          </p:nvPr>
        </p:nvSpPr>
        <p:spPr>
          <a:xfrm>
            <a:off x="5695950" y="5862955"/>
            <a:ext cx="753745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5"/>
            </p:custDataLst>
          </p:nvPr>
        </p:nvSpPr>
        <p:spPr>
          <a:xfrm>
            <a:off x="7038975" y="4462145"/>
            <a:ext cx="44392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应用方案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文本框 33"/>
          <p:cNvSpPr txBox="1"/>
          <p:nvPr>
            <p:custDataLst>
              <p:tags r:id="rId26"/>
            </p:custDataLst>
          </p:nvPr>
        </p:nvSpPr>
        <p:spPr>
          <a:xfrm>
            <a:off x="6456680" y="5781675"/>
            <a:ext cx="44392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创新特色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文本框 34"/>
          <p:cNvSpPr txBox="1"/>
          <p:nvPr>
            <p:custDataLst>
              <p:tags r:id="rId27"/>
            </p:custDataLst>
          </p:nvPr>
        </p:nvSpPr>
        <p:spPr>
          <a:xfrm>
            <a:off x="7031990" y="1863725"/>
            <a:ext cx="44392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技术思路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文本框 35"/>
          <p:cNvSpPr txBox="1"/>
          <p:nvPr>
            <p:custDataLst>
              <p:tags r:id="rId28"/>
            </p:custDataLst>
          </p:nvPr>
        </p:nvSpPr>
        <p:spPr>
          <a:xfrm>
            <a:off x="7223125" y="3146425"/>
            <a:ext cx="443928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检测结果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97650" y="1092835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Background Introduction of The </a:t>
            </a:r>
            <a:r>
              <a:rPr lang="en-US" altLang="zh-CN"/>
              <a:t>Project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940550" y="233553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Technical </a:t>
            </a:r>
            <a:r>
              <a:rPr lang="en-US" altLang="zh-CN"/>
              <a:t>Approach of The </a:t>
            </a:r>
            <a:r>
              <a:rPr lang="en-US" altLang="zh-CN"/>
              <a:t>Project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139305" y="3634105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Testing </a:t>
            </a:r>
            <a:r>
              <a:rPr lang="en-US" altLang="zh-CN"/>
              <a:t>Result of The </a:t>
            </a:r>
            <a:r>
              <a:rPr lang="en-US" altLang="zh-CN"/>
              <a:t>Project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940550" y="493268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Application </a:t>
            </a:r>
            <a:r>
              <a:rPr lang="en-US" altLang="zh-CN"/>
              <a:t>Scheme of The </a:t>
            </a:r>
            <a:r>
              <a:rPr lang="en-US" altLang="zh-CN"/>
              <a:t>Project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6421755" y="6256020"/>
            <a:ext cx="396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Innovative </a:t>
            </a:r>
            <a:r>
              <a:rPr lang="en-US" altLang="zh-CN"/>
              <a:t>Feature of The </a:t>
            </a:r>
            <a:r>
              <a:rPr lang="en-US" altLang="zh-CN"/>
              <a:t>Project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生成主体图片"/>
          <p:cNvPicPr>
            <a:picLocks noChangeAspect="1"/>
          </p:cNvPicPr>
          <p:nvPr/>
        </p:nvPicPr>
        <p:blipFill>
          <a:blip r:embed="rId1"/>
          <a:srcRect l="25734" t="18741" r="25146" b="18963"/>
          <a:stretch>
            <a:fillRect/>
          </a:stretch>
        </p:blipFill>
        <p:spPr>
          <a:xfrm>
            <a:off x="-43815" y="0"/>
            <a:ext cx="1281430" cy="915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7615" y="196850"/>
            <a:ext cx="2318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11175" y="722630"/>
            <a:ext cx="2757170" cy="6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燕尾形 9"/>
          <p:cNvSpPr/>
          <p:nvPr/>
        </p:nvSpPr>
        <p:spPr>
          <a:xfrm rot="5400000">
            <a:off x="445135" y="858520"/>
            <a:ext cx="2172970" cy="2173605"/>
          </a:xfrm>
          <a:prstGeom prst="chevron">
            <a:avLst>
              <a:gd name="adj" fmla="val 1212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/>
        </p:nvSpPr>
        <p:spPr>
          <a:xfrm rot="5400000">
            <a:off x="653415" y="2642870"/>
            <a:ext cx="1757045" cy="2173605"/>
          </a:xfrm>
          <a:prstGeom prst="chevron">
            <a:avLst>
              <a:gd name="adj" fmla="val 15865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燕尾形 11"/>
          <p:cNvSpPr/>
          <p:nvPr/>
        </p:nvSpPr>
        <p:spPr>
          <a:xfrm rot="5400000">
            <a:off x="445135" y="4494530"/>
            <a:ext cx="2172970" cy="2173605"/>
          </a:xfrm>
          <a:prstGeom prst="chevron">
            <a:avLst>
              <a:gd name="adj" fmla="val 12127"/>
            </a:avLst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1505" y="1299210"/>
            <a:ext cx="18408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节假日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高速公路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易拥堵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5475" y="3263265"/>
            <a:ext cx="18408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驾驶员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心情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躁动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5475" y="4889500"/>
            <a:ext cx="18408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情绪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波动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出现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违规行为</a:t>
            </a:r>
            <a:endParaRPr lang="zh-CN" altLang="en-US" sz="2800" b="1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3063875" y="915035"/>
            <a:ext cx="5662295" cy="18281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4432300" y="762635"/>
            <a:ext cx="2896235" cy="380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812665" y="762635"/>
            <a:ext cx="2435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高峰期交通流量大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>
            <p:custDataLst>
              <p:tags r:id="rId5"/>
            </p:custDataLst>
          </p:nvPr>
        </p:nvSpPr>
        <p:spPr>
          <a:xfrm>
            <a:off x="8933815" y="915035"/>
            <a:ext cx="2872740" cy="18281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6"/>
            </p:custDataLst>
          </p:nvPr>
        </p:nvSpPr>
        <p:spPr>
          <a:xfrm>
            <a:off x="9284970" y="781050"/>
            <a:ext cx="2231390" cy="380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9284970" y="762635"/>
            <a:ext cx="2435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交通事故</a:t>
            </a:r>
            <a:r>
              <a:rPr lang="zh-CN" altLang="en-US" sz="2000" b="1">
                <a:solidFill>
                  <a:schemeClr val="bg1"/>
                </a:solidFill>
              </a:rPr>
              <a:t>发生率高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6" name="图片 5" descr="b3861b02525a3b15565282397c138c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1080" y="1223645"/>
            <a:ext cx="2400935" cy="1350010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cxnSp>
        <p:nvCxnSpPr>
          <p:cNvPr id="9" name="直接连接符 8"/>
          <p:cNvCxnSpPr/>
          <p:nvPr/>
        </p:nvCxnSpPr>
        <p:spPr>
          <a:xfrm>
            <a:off x="2851785" y="854075"/>
            <a:ext cx="14605" cy="558736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378200" y="1299210"/>
            <a:ext cx="2501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2024</a:t>
            </a:r>
            <a:r>
              <a:rPr lang="zh-CN" altLang="en-US">
                <a:solidFill>
                  <a:schemeClr val="bg1"/>
                </a:solidFill>
              </a:rPr>
              <a:t>年春节全国高速公路日均流量约为</a:t>
            </a:r>
            <a:r>
              <a:rPr lang="en-US" altLang="zh-CN" b="1">
                <a:solidFill>
                  <a:schemeClr val="bg1"/>
                </a:solidFill>
              </a:rPr>
              <a:t>5450</a:t>
            </a:r>
            <a:r>
              <a:rPr lang="zh-CN" altLang="en-US" b="1">
                <a:solidFill>
                  <a:schemeClr val="bg1"/>
                </a:solidFill>
              </a:rPr>
              <a:t>万次</a:t>
            </a:r>
            <a:r>
              <a:rPr lang="zh-CN" altLang="en-US">
                <a:solidFill>
                  <a:schemeClr val="bg1"/>
                </a:solidFill>
              </a:rPr>
              <a:t>，是年平均流量的</a:t>
            </a:r>
            <a:r>
              <a:rPr lang="en-US" altLang="zh-CN" b="1">
                <a:solidFill>
                  <a:schemeClr val="bg1"/>
                </a:solidFill>
              </a:rPr>
              <a:t>4.6</a:t>
            </a:r>
            <a:r>
              <a:rPr lang="zh-CN" altLang="en-US" b="1">
                <a:solidFill>
                  <a:schemeClr val="bg1"/>
                </a:solidFill>
              </a:rPr>
              <a:t>倍</a:t>
            </a:r>
            <a:r>
              <a:rPr lang="zh-CN" altLang="en-US">
                <a:solidFill>
                  <a:schemeClr val="bg1"/>
                </a:solidFill>
              </a:rPr>
              <a:t>，易发生</a:t>
            </a:r>
            <a:r>
              <a:rPr lang="zh-CN" altLang="en-US">
                <a:solidFill>
                  <a:schemeClr val="bg1"/>
                </a:solidFill>
              </a:rPr>
              <a:t>拥堵。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" name="图片 19" descr="644524b5b2c07fbb36acf24b7815cb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8380" y="-2625090"/>
            <a:ext cx="9210675" cy="3714750"/>
          </a:xfrm>
          <a:prstGeom prst="rect">
            <a:avLst/>
          </a:prstGeom>
        </p:spPr>
      </p:pic>
      <p:pic>
        <p:nvPicPr>
          <p:cNvPr id="21" name="图片 20" descr="b65360a23a683e2f39a8f7019297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6785" y="5259070"/>
            <a:ext cx="8129905" cy="4600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0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1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2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3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4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5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6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7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8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19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0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1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2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3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4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5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26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27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28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29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3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30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31.xml><?xml version="1.0" encoding="utf-8"?>
<p:tagLst xmlns:p="http://schemas.openxmlformats.org/presentationml/2006/main">
  <p:tag name="KSO_WM_DIAGRAM_VIRTUALLY_FRAME" val="{&quot;height&quot;:155.95,&quot;left&quot;:241.25,&quot;top&quot;:60.05,&quot;width&quot;:688.4}"/>
</p:tagLst>
</file>

<file path=ppt/tags/tag4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5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6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7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8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ags/tag9.xml><?xml version="1.0" encoding="utf-8"?>
<p:tagLst xmlns:p="http://schemas.openxmlformats.org/presentationml/2006/main">
  <p:tag name="KSO_WM_DIAGRAM_VIRTUALLY_FRAME" val="{&quot;height&quot;:478.7,&quot;left&quot;:428.45,&quot;top&quot;:42.35,&quot;width&quot;:521.9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WPS 演示</Application>
  <PresentationFormat>宽屏</PresentationFormat>
  <Paragraphs>57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翔小西</cp:lastModifiedBy>
  <cp:revision>5</cp:revision>
  <dcterms:created xsi:type="dcterms:W3CDTF">2023-08-09T12:44:00Z</dcterms:created>
  <dcterms:modified xsi:type="dcterms:W3CDTF">2025-04-18T16:49:26Z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2052-12.1.0.20784</vt:lpwstr>
  </property>
</Properties>
</file>